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64" r:id="rId2"/>
    <p:sldId id="263" r:id="rId3"/>
    <p:sldId id="260" r:id="rId4"/>
    <p:sldId id="256" r:id="rId5"/>
    <p:sldId id="265" r:id="rId6"/>
    <p:sldId id="266" r:id="rId7"/>
    <p:sldId id="267" r:id="rId8"/>
    <p:sldId id="268" r:id="rId9"/>
    <p:sldId id="259" r:id="rId10"/>
    <p:sldId id="261" r:id="rId11"/>
    <p:sldId id="262" r:id="rId12"/>
    <p:sldId id="269" r:id="rId13"/>
    <p:sldId id="270" r:id="rId14"/>
    <p:sldId id="271" r:id="rId15"/>
    <p:sldId id="272" r:id="rId16"/>
    <p:sldId id="273" r:id="rId17"/>
    <p:sldId id="257" r:id="rId18"/>
    <p:sldId id="274" r:id="rId19"/>
    <p:sldId id="275" r:id="rId20"/>
    <p:sldId id="258" r:id="rId21"/>
    <p:sldId id="276" r:id="rId22"/>
    <p:sldId id="277" r:id="rId23"/>
    <p:sldId id="278" r:id="rId24"/>
    <p:sldId id="279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29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34A46D-C4D9-4C59-A28F-5FA443A503A9}" type="datetimeFigureOut">
              <a:rPr lang="ru-RU" smtClean="0"/>
              <a:t>05.12.2025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80E374-FDB2-4510-99EF-8F7846A7BA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20992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История конструктора LEGO начинается в 1932 году</a:t>
            </a:r>
            <a:r>
              <a:rPr lang="ru-RU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80E374-FDB2-4510-99EF-8F7846A7BA8A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57011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зоне «Дупло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лэнд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 для самых маленьких посетителей всё изготовлено из кубиков, размер которых в два раза больше стандартных, есть детская площадка и автошкола для будущих водителей, где они даже смогут получить права. 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80E374-FDB2-4510-99EF-8F7846A7BA8A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66165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1976 году появились первые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минифигурки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LEGO — маленькие человечки, которые быстро стали неотъемлемой частью конструктора и одним из его самых популярных элементов.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80E374-FDB2-4510-99EF-8F7846A7BA8A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90748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Несколько интересных фактов о </a:t>
            </a:r>
            <a:r>
              <a:rPr lang="ru-RU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минифигурках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LEGO: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Первая фигура человечка LEGO была создана в 1976 году, спустя более двух десятилетий после появления на свет первого пластмассового кирпичика компании.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Высота человечка без волос и головного убора равна четырём кирпичикам LEGO. Благодаря этому все человечки встраиваются внутрь конструкций LEGO.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 1979 года, пока не были придуманы первые парики, все фигурки мужского пола носили шляпы.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Если взять все выпущенные мини-фигурки, то ими можно заполнить около 170 плавательных бассейнов стандартного размера.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Каждую секунду производится около 12 человечков LEGO.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80E374-FDB2-4510-99EF-8F7846A7BA8A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71418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Отверстия в головах мини-фигурок сделаны для того, чтобы в случае случайного проглатывания маленькими детьми они не вызвали приступ удушья.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Дизайнеры очень редко рисуют своим персонажам носы. Это делает лица фигурок более аккуратными.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 1978 года создано более 4 миллиардов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минифигурок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Lego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80E374-FDB2-4510-99EF-8F7846A7BA8A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5005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Несколько интересных фактов о </a:t>
            </a:r>
            <a:r>
              <a:rPr lang="ru-RU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Lego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House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Здание состоит из 21 расположенного в шахматном порядке блока, напоминающих кирпичики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Lego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и девяти террас на крыше с детскими игровыми площадками. 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80E374-FDB2-4510-99EF-8F7846A7BA8A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38097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здании установлено «Дерево творчества» (Tree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Creativity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), сделанное из 6,3 миллиона деталей LEGO. Его высота составляет около 15 метров.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80E374-FDB2-4510-99EF-8F7846A7BA8A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083383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Процесс производства всех кирпичей для создания инсталляции длился около 24 тысяч часов – 1000 дней – 2 года 8 месяцев, ещё более тысячи часов ушло на сборку конструкции.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80E374-FDB2-4510-99EF-8F7846A7BA8A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073207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Дании есть три архива, в которых собраны все выпущенные наборы LEGO с 1957 года. Они находятся в датском городе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Биллунн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как и штаб-квартира компании.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Внутри хранилища тысячи коробок аккуратно расставлены по дате выхода. В том числе там хранятся и те наборы, которые не поступили в продажу.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архиве также хранятся самые первые деревянные игрушки, сделанные LEGO ещё в 1930-х.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 2017 года хранилище было в подвальном помещении, поэтому его называли «Бункер». С 2017 года оно постепенно расширялось и теперь занимает чердак.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Попасть в хранилище может только ограниченный круг людей — сотрудники, партнёры и редкие гости. Иногда, строго по записи, туда приглашают фанатов, но они могут провести внутри не больше получаса.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2024 году компания LEGO выпустила памятный набор по мотивам этого хранилища, но сделала его в количестве всего лишь 50 экземпляров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80E374-FDB2-4510-99EF-8F7846A7BA8A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722374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Золотой кирпичик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С 1979 по 1981 годы компанией LEGO было изготовлено несколько золотых кирпичиков, которые были вручены самым добросовестным сотрудникам, 25 лет проработавшим на главной фабрике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Lego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Германии. Драгоценное изделие весит 26 граммов, имеет длину — 4 сантиметров и высоту — 2 сантиметра. Содержание чистого золота в каждом кирпичике — более 50%.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80E374-FDB2-4510-99EF-8F7846A7BA8A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38327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Фигурки из благородных металлов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Например, в 2007 году на фанатском мероприятии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Star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Wars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Celebration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IV в Лос-Анджелесе можно было выиграть уникальную фигурку C-3PO, выполненную из серебра. В декабре 2018 года компания LEGO провела розыгрыш фигурок R2-D2 из серебра и платины. 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80E374-FDB2-4510-99EF-8F7846A7BA8A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41911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 Оле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Кирк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Кристиансен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датский плотник из городка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Биллунд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основал свою компанию по производству деревянных игрушек.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80E374-FDB2-4510-99EF-8F7846A7BA8A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897340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Редкая золотая деталь </a:t>
            </a:r>
            <a:r>
              <a:rPr lang="ru-RU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Lego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найденная в комиссионном магазине, была продана за более чем 18 000 долларов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Это кирпичик из серии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Bionicle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который делает его одной из самых дорогих отдельных деталей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Lego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 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80E374-FDB2-4510-99EF-8F7846A7BA8A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837590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1990-е годы компания столкнулась с рядом проблем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Рост конкуренции со стороны видеоигр и других форм цифровых развлечений привёл к падению продаж LEGO. К тому же компания сделала несколько неудачных попыток расширения ассортимента, что привело к убыткам. В начале 2000-х годов LEGO оказалась на грани банкротства. Однако кризис заставил компанию пересмотреть свою стратегию. Руководство LEGO сосредоточилось на своих сильных сторонах — производстве качественных конструкторов и развитии популярных тематических линий, о которых нам расскажет Панфилова А.А.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80E374-FDB2-4510-99EF-8F7846A7BA8A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35302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начале компания производила в основном деревянные игрушки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такие как утки на колёсах и деревянные кубики.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80E374-FDB2-4510-99EF-8F7846A7BA8A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85187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Однако в 1947 году LEGO одной из первых компаний в Дании приобрела машину для литья пластмассы под давлением. Это позволило начать производство пластиковых игрушек, которые быстро завоевали популярность.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80E374-FDB2-4510-99EF-8F7846A7BA8A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35207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Революционное изменение произошло в 1958 году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когда были изобретены знаменитые кубики LEGO с уникальной системой соединения. Эта система отличала LEGO от других строительных игрушек того времени: кубики могли надёжно сцепляться друг с другом благодаря небольшим цилиндрам внутри каждого кубика. Именно в этот момент появился узнаваемый облик LEGO-конструктора.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80E374-FDB2-4510-99EF-8F7846A7BA8A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13753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1960-е и 1970-е годы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стали периодом интенсивного роста LEGO. В 1960 году произошёл пожар, уничтоживший большую часть деревянных игрушек компании. Это событие стало поворотным моментом, после которого LEGO полностью переключилась на производство пластиковых кубиков. В 1961 году компания начала экспортировать свои наборы в США и Канаду, что открыло для неё огромные международные рынки.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80E374-FDB2-4510-99EF-8F7846A7BA8A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72269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1968 году в </a:t>
            </a:r>
            <a:r>
              <a:rPr lang="ru-RU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Биллунде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был открыт первый в мире тематический парк LEGO —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Legoland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Этот парк стал символом успеха компании и новым этапом её развития.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80E374-FDB2-4510-99EF-8F7846A7BA8A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92454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 сегодня это самый крупный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Леголенд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мире, состоящий из более 46 миллионов кубиков LEGO различных размеров.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80E374-FDB2-4510-99EF-8F7846A7BA8A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02266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 строительство «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Миниленда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 (одной из наиболее популярных и посещаемых зон парка) ушло более 20 миллионов кубиков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LEGO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80E374-FDB2-4510-99EF-8F7846A7BA8A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44624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7C9DE-B519-4461-AF3F-5A48B9CBD8B2}" type="datetimeFigureOut">
              <a:rPr lang="ru-RU" smtClean="0"/>
              <a:t>05.12.2025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F530E-5BB2-4550-915E-A90EA23DDC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89781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7C9DE-B519-4461-AF3F-5A48B9CBD8B2}" type="datetimeFigureOut">
              <a:rPr lang="ru-RU" smtClean="0"/>
              <a:t>05.12.2025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F530E-5BB2-4550-915E-A90EA23DDC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25654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7C9DE-B519-4461-AF3F-5A48B9CBD8B2}" type="datetimeFigureOut">
              <a:rPr lang="ru-RU" smtClean="0"/>
              <a:t>05.12.2025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F530E-5BB2-4550-915E-A90EA23DDC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05079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7C9DE-B519-4461-AF3F-5A48B9CBD8B2}" type="datetimeFigureOut">
              <a:rPr lang="ru-RU" smtClean="0"/>
              <a:t>05.12.2025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F530E-5BB2-4550-915E-A90EA23DDC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9716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7C9DE-B519-4461-AF3F-5A48B9CBD8B2}" type="datetimeFigureOut">
              <a:rPr lang="ru-RU" smtClean="0"/>
              <a:t>05.12.2025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F530E-5BB2-4550-915E-A90EA23DDC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915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7C9DE-B519-4461-AF3F-5A48B9CBD8B2}" type="datetimeFigureOut">
              <a:rPr lang="ru-RU" smtClean="0"/>
              <a:t>05.12.2025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F530E-5BB2-4550-915E-A90EA23DDC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7136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7C9DE-B519-4461-AF3F-5A48B9CBD8B2}" type="datetimeFigureOut">
              <a:rPr lang="ru-RU" smtClean="0"/>
              <a:t>05.12.2025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F530E-5BB2-4550-915E-A90EA23DDC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0187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7C9DE-B519-4461-AF3F-5A48B9CBD8B2}" type="datetimeFigureOut">
              <a:rPr lang="ru-RU" smtClean="0"/>
              <a:t>05.12.2025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F530E-5BB2-4550-915E-A90EA23DDC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16357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7C9DE-B519-4461-AF3F-5A48B9CBD8B2}" type="datetimeFigureOut">
              <a:rPr lang="ru-RU" smtClean="0"/>
              <a:t>05.12.2025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F530E-5BB2-4550-915E-A90EA23DDC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81275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7C9DE-B519-4461-AF3F-5A48B9CBD8B2}" type="datetimeFigureOut">
              <a:rPr lang="ru-RU" smtClean="0"/>
              <a:t>05.12.2025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F530E-5BB2-4550-915E-A90EA23DDC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1670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7C9DE-B519-4461-AF3F-5A48B9CBD8B2}" type="datetimeFigureOut">
              <a:rPr lang="ru-RU" smtClean="0"/>
              <a:t>05.12.2025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F530E-5BB2-4550-915E-A90EA23DDC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6308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C7C9DE-B519-4461-AF3F-5A48B9CBD8B2}" type="datetimeFigureOut">
              <a:rPr lang="ru-RU" smtClean="0"/>
              <a:t>05.12.2025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BF530E-5BB2-4550-915E-A90EA23DDC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3964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4332" y="529970"/>
            <a:ext cx="8031922" cy="6025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420636" y="529970"/>
            <a:ext cx="5219314" cy="1569660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9600" b="1" cap="none" spc="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ИСТОРИЯ</a:t>
            </a:r>
            <a:endParaRPr lang="ru-RU" sz="9600" b="1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16764" y="0"/>
            <a:ext cx="91981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дошкольное образовательное учреждение «Оршинский детский сад»</a:t>
            </a:r>
            <a:endParaRPr lang="ru-RU" b="1" u="sng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08188" y="6029740"/>
            <a:ext cx="584421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 старший </a:t>
            </a:r>
            <a:r>
              <a:rPr lang="ru-RU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воспиатель</a:t>
            </a:r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Логунова Е.А.</a:t>
            </a:r>
            <a:endParaRPr lang="ru-RU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20" name="Picture 4" descr="Picture background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73" r="20191"/>
          <a:stretch/>
        </p:blipFill>
        <p:spPr bwMode="auto">
          <a:xfrm>
            <a:off x="0" y="529970"/>
            <a:ext cx="1948477" cy="3240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9719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Picture background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6" name="Picture 6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8300" y="160337"/>
            <a:ext cx="8661401" cy="6497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1277600" y="6299200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10.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770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Picture background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0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1366" y="312738"/>
            <a:ext cx="85725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1277600" y="6299200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11.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7547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Picture background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1277600" y="6299200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12.</a:t>
            </a:r>
            <a:endParaRPr lang="ru-RU" dirty="0"/>
          </a:p>
        </p:txBody>
      </p:sp>
      <p:pic>
        <p:nvPicPr>
          <p:cNvPr id="14338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175" y="312738"/>
            <a:ext cx="10484555" cy="5897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3146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Picture background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1277600" y="6299200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13.</a:t>
            </a:r>
            <a:endParaRPr lang="ru-RU" dirty="0"/>
          </a:p>
        </p:txBody>
      </p:sp>
      <p:pic>
        <p:nvPicPr>
          <p:cNvPr id="15362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652" y="290406"/>
            <a:ext cx="10205002" cy="6378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7710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Picture background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1277600" y="6299200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14.</a:t>
            </a:r>
            <a:endParaRPr lang="ru-RU" dirty="0"/>
          </a:p>
        </p:txBody>
      </p:sp>
      <p:pic>
        <p:nvPicPr>
          <p:cNvPr id="16386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373122"/>
            <a:ext cx="10738264" cy="6295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5095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Picture background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1277600" y="6299200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15.</a:t>
            </a:r>
            <a:endParaRPr lang="ru-RU" dirty="0"/>
          </a:p>
        </p:txBody>
      </p:sp>
      <p:pic>
        <p:nvPicPr>
          <p:cNvPr id="17410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6999" y="160337"/>
            <a:ext cx="9391485" cy="6456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54270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Picture background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1277600" y="6299200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16.</a:t>
            </a:r>
            <a:endParaRPr lang="ru-RU" dirty="0"/>
          </a:p>
        </p:txBody>
      </p:sp>
      <p:pic>
        <p:nvPicPr>
          <p:cNvPr id="18434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148" y="312738"/>
            <a:ext cx="10264857" cy="6038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02321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2696" y="175770"/>
            <a:ext cx="9753600" cy="6498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277600" y="6299200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17.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5937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277600" y="6299200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18.</a:t>
            </a:r>
            <a:endParaRPr lang="ru-RU" dirty="0"/>
          </a:p>
        </p:txBody>
      </p:sp>
      <p:pic>
        <p:nvPicPr>
          <p:cNvPr id="19458" name="Picture 2" descr="Picture backgroun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53" b="13102"/>
          <a:stretch/>
        </p:blipFill>
        <p:spPr bwMode="auto">
          <a:xfrm>
            <a:off x="963636" y="787399"/>
            <a:ext cx="9871879" cy="5511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211642" y="0"/>
            <a:ext cx="1075175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Tree </a:t>
            </a:r>
            <a:r>
              <a:rPr lang="ru-RU" sz="4000" b="1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ru-RU" sz="4000" b="1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Creativity</a:t>
            </a:r>
            <a:r>
              <a:rPr lang="ru-RU" sz="4000" b="1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«Дерево творчества»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69996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277600" y="6299200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19.</a:t>
            </a:r>
            <a:endParaRPr lang="ru-RU" dirty="0"/>
          </a:p>
        </p:txBody>
      </p:sp>
      <p:pic>
        <p:nvPicPr>
          <p:cNvPr id="20482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274" y="131762"/>
            <a:ext cx="9829185" cy="6536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7484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1852" y="212035"/>
            <a:ext cx="8572500" cy="6419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277600" y="6299200"/>
            <a:ext cx="469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0234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2664" y="155764"/>
            <a:ext cx="4545180" cy="3408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0299" y="155764"/>
            <a:ext cx="4493981" cy="3370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icture backgroun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2664" y="3543943"/>
            <a:ext cx="4545180" cy="3018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Picture background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0299" y="3543943"/>
            <a:ext cx="4493981" cy="3006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1277600" y="6299200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20.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57582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1277600" y="6299200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21.</a:t>
            </a:r>
            <a:endParaRPr lang="ru-RU" dirty="0"/>
          </a:p>
        </p:txBody>
      </p:sp>
      <p:sp>
        <p:nvSpPr>
          <p:cNvPr id="2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1508" name="Picture 4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899" y="160338"/>
            <a:ext cx="10657399" cy="5986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72356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1277600" y="6299200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22.</a:t>
            </a:r>
            <a:endParaRPr lang="ru-RU" dirty="0"/>
          </a:p>
        </p:txBody>
      </p:sp>
      <p:sp>
        <p:nvSpPr>
          <p:cNvPr id="2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2530" name="Picture 2" descr="space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3500" y="244992"/>
            <a:ext cx="6238874" cy="6238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47498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1277600" y="6299200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23.</a:t>
            </a:r>
            <a:endParaRPr lang="ru-RU" dirty="0"/>
          </a:p>
        </p:txBody>
      </p:sp>
      <p:sp>
        <p:nvSpPr>
          <p:cNvPr id="2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3554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3799" y="160338"/>
            <a:ext cx="9589295" cy="6392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87215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1277600" y="6299200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mtClean="0"/>
              <a:t>24.</a:t>
            </a:r>
            <a:endParaRPr lang="ru-RU" dirty="0"/>
          </a:p>
        </p:txBody>
      </p:sp>
      <p:sp>
        <p:nvSpPr>
          <p:cNvPr id="2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4578" name="Picture 2" descr="Picture backgroun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21"/>
          <a:stretch/>
        </p:blipFill>
        <p:spPr bwMode="auto">
          <a:xfrm>
            <a:off x="1422399" y="293026"/>
            <a:ext cx="9230507" cy="6107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95615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8387" y="154057"/>
            <a:ext cx="3674547" cy="6409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149" y="154057"/>
            <a:ext cx="6028766" cy="6419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277600" y="6299200"/>
            <a:ext cx="469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3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556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721" y="299139"/>
            <a:ext cx="10063321" cy="6154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277600" y="6299200"/>
            <a:ext cx="469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4.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4342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100" y="145836"/>
            <a:ext cx="9878521" cy="6343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277600" y="6299200"/>
            <a:ext cx="469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5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4199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277600" y="6299200"/>
            <a:ext cx="469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6.</a:t>
            </a:r>
            <a:endParaRPr lang="ru-RU" dirty="0"/>
          </a:p>
        </p:txBody>
      </p:sp>
      <p:pic>
        <p:nvPicPr>
          <p:cNvPr id="11266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5225" y="256947"/>
            <a:ext cx="8885665" cy="6042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061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277600" y="6299200"/>
            <a:ext cx="469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7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2290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674" y="190500"/>
            <a:ext cx="9317308" cy="610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0844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277600" y="6299200"/>
            <a:ext cx="469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8.</a:t>
            </a:r>
            <a:endParaRPr lang="ru-RU" dirty="0"/>
          </a:p>
        </p:txBody>
      </p:sp>
      <p:pic>
        <p:nvPicPr>
          <p:cNvPr id="13314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83025"/>
            <a:ext cx="9055100" cy="6300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5975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1234" y="170162"/>
            <a:ext cx="9524861" cy="6349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277600" y="6299200"/>
            <a:ext cx="469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9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7567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</TotalTime>
  <Words>1017</Words>
  <Application>Microsoft Office PowerPoint</Application>
  <PresentationFormat>Широкоэкранный</PresentationFormat>
  <Paragraphs>82</Paragraphs>
  <Slides>24</Slides>
  <Notes>21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RePack by Diakov</dc:creator>
  <cp:lastModifiedBy>RePack by Diakov</cp:lastModifiedBy>
  <cp:revision>21</cp:revision>
  <dcterms:created xsi:type="dcterms:W3CDTF">2025-11-18T07:19:27Z</dcterms:created>
  <dcterms:modified xsi:type="dcterms:W3CDTF">2025-12-05T08:57:30Z</dcterms:modified>
</cp:coreProperties>
</file>