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56" r:id="rId2"/>
    <p:sldId id="310" r:id="rId3"/>
    <p:sldId id="297" r:id="rId4"/>
    <p:sldId id="257" r:id="rId5"/>
    <p:sldId id="316" r:id="rId6"/>
    <p:sldId id="313" r:id="rId7"/>
    <p:sldId id="294" r:id="rId8"/>
    <p:sldId id="314" r:id="rId9"/>
    <p:sldId id="317" r:id="rId10"/>
    <p:sldId id="261" r:id="rId11"/>
    <p:sldId id="264" r:id="rId12"/>
    <p:sldId id="270" r:id="rId13"/>
    <p:sldId id="287" r:id="rId14"/>
    <p:sldId id="288" r:id="rId15"/>
    <p:sldId id="289" r:id="rId16"/>
    <p:sldId id="291" r:id="rId17"/>
    <p:sldId id="292" r:id="rId18"/>
    <p:sldId id="293" r:id="rId19"/>
    <p:sldId id="290" r:id="rId20"/>
    <p:sldId id="295" r:id="rId21"/>
    <p:sldId id="299" r:id="rId22"/>
    <p:sldId id="306" r:id="rId23"/>
    <p:sldId id="307" r:id="rId24"/>
    <p:sldId id="308" r:id="rId25"/>
    <p:sldId id="309" r:id="rId26"/>
    <p:sldId id="282" r:id="rId27"/>
    <p:sldId id="283" r:id="rId28"/>
    <p:sldId id="285" r:id="rId29"/>
    <p:sldId id="286" r:id="rId30"/>
    <p:sldId id="296" r:id="rId31"/>
    <p:sldId id="303" r:id="rId32"/>
    <p:sldId id="304" r:id="rId33"/>
    <p:sldId id="305" r:id="rId34"/>
    <p:sldId id="27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7" autoAdjust="0"/>
    <p:restoredTop sz="94737" autoAdjust="0"/>
  </p:normalViewPr>
  <p:slideViewPr>
    <p:cSldViewPr>
      <p:cViewPr varScale="1">
        <p:scale>
          <a:sx n="107" d="100"/>
          <a:sy n="107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реализации программы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0.25</c:v>
                </c:pt>
                <c:pt idx="1">
                  <c:v>0.38</c:v>
                </c:pt>
                <c:pt idx="2" formatCode="0.00%">
                  <c:v>0.38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0-41D5-9E86-BD52EB26249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 реализации программы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4.9099625416680899E-2"/>
                  <c:y val="2.436142378135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F0-41D5-9E86-BD52EB262498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0.625</c:v>
                </c:pt>
                <c:pt idx="1">
                  <c:v>0.88</c:v>
                </c:pt>
                <c:pt idx="2">
                  <c:v>0.75</c:v>
                </c:pt>
                <c:pt idx="3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F0-41D5-9E86-BD52EB26249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3BF0-41D5-9E86-BD52EB262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048800"/>
        <c:axId val="166844224"/>
      </c:barChart>
      <c:catAx>
        <c:axId val="16604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844224"/>
        <c:crosses val="autoZero"/>
        <c:auto val="1"/>
        <c:lblAlgn val="ctr"/>
        <c:lblOffset val="100"/>
        <c:noMultiLvlLbl val="0"/>
      </c:catAx>
      <c:valAx>
        <c:axId val="16684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04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реализации программы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0.38</c:v>
                </c:pt>
                <c:pt idx="1">
                  <c:v>0.36</c:v>
                </c:pt>
                <c:pt idx="2" formatCode="0.00%">
                  <c:v>0.38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0-41D5-9E86-BD52EB26249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 реализации программы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4.9099625416680906E-2"/>
                  <c:y val="2.436142378135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F0-41D5-9E86-BD52EB262498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0.75</c:v>
                </c:pt>
                <c:pt idx="1">
                  <c:v>0.87</c:v>
                </c:pt>
                <c:pt idx="2">
                  <c:v>0.75</c:v>
                </c:pt>
                <c:pt idx="3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F0-41D5-9E86-BD52EB26249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3BF0-41D5-9E86-BD52EB262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196152"/>
        <c:axId val="166196536"/>
      </c:barChart>
      <c:catAx>
        <c:axId val="166196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196536"/>
        <c:crosses val="autoZero"/>
        <c:auto val="1"/>
        <c:lblAlgn val="ctr"/>
        <c:lblOffset val="100"/>
        <c:noMultiLvlLbl val="0"/>
      </c:catAx>
      <c:valAx>
        <c:axId val="166196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196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реализации программы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0.42</c:v>
                </c:pt>
                <c:pt idx="1">
                  <c:v>0.5</c:v>
                </c:pt>
                <c:pt idx="2" formatCode="0.00%">
                  <c:v>0.46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0-41D5-9E86-BD52EB26249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 реализации программы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4.9099625416680913E-2"/>
                  <c:y val="2.436142378135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F0-41D5-9E86-BD52EB262498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0.93</c:v>
                </c:pt>
                <c:pt idx="1">
                  <c:v>0.9</c:v>
                </c:pt>
                <c:pt idx="2">
                  <c:v>0.92</c:v>
                </c:pt>
                <c:pt idx="3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F0-41D5-9E86-BD52EB26249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3BF0-41D5-9E86-BD52EB262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8517848"/>
        <c:axId val="158518232"/>
      </c:barChart>
      <c:catAx>
        <c:axId val="158517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518232"/>
        <c:crosses val="autoZero"/>
        <c:auto val="1"/>
        <c:lblAlgn val="ctr"/>
        <c:lblOffset val="100"/>
        <c:noMultiLvlLbl val="0"/>
      </c:catAx>
      <c:valAx>
        <c:axId val="158518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517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реализации программы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0.34</c:v>
                </c:pt>
                <c:pt idx="1">
                  <c:v>0.5</c:v>
                </c:pt>
                <c:pt idx="2" formatCode="0.00%">
                  <c:v>0.45</c:v>
                </c:pt>
                <c:pt idx="3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0-41D5-9E86-BD52EB26249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 реализации программы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4.9099625416680913E-2"/>
                  <c:y val="2.436142378135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F0-41D5-9E86-BD52EB262498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0.79</c:v>
                </c:pt>
                <c:pt idx="1">
                  <c:v>0.9</c:v>
                </c:pt>
                <c:pt idx="2">
                  <c:v>0.88</c:v>
                </c:pt>
                <c:pt idx="3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F0-41D5-9E86-BD52EB26249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П.р.</c:v>
                </c:pt>
                <c:pt idx="1">
                  <c:v>С.к.р.</c:v>
                </c:pt>
                <c:pt idx="2">
                  <c:v>Р.Р.</c:v>
                </c:pt>
                <c:pt idx="3">
                  <c:v>Х.Э.р.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3BF0-41D5-9E86-BD52EB262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986352"/>
        <c:axId val="158065528"/>
      </c:barChart>
      <c:catAx>
        <c:axId val="9198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065528"/>
        <c:crosses val="autoZero"/>
        <c:auto val="1"/>
        <c:lblAlgn val="ctr"/>
        <c:lblOffset val="100"/>
        <c:noMultiLvlLbl val="0"/>
      </c:catAx>
      <c:valAx>
        <c:axId val="158065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98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57FEB-0CA7-4787-96DF-88AD4474CD9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A74F6-0EA1-404A-A819-4B1192BC3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74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в рамках пособия многое отдается на выбор детей, на их самостоятельность решения.  В разделе «Основы программирования» перед ребятами стоит цель накормить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Микибота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этого необходимо добыть сырную гайку, которая спрятана в лабиринте. Дошкольники самостоятельно делают лабиринт из сборного синего поля с препятствиями, самостоятельно выстраивают препятствия и прячут сырную гайку. После того, как весь лабиринт готов к использованию, ребята приступают к его прохождению. Для того, чтобы успешно пройти все дистанции, необходимо правильно запрограммировать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Микибота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A74F6-0EA1-404A-A819-4B1192BC368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703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18CB104-BA0E-4FE4-933C-F444D6D67A44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BD4D3B-70C4-487D-8D27-D2D76C87FC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8319542" cy="20882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«Внедрение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ДОУ»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14346" y="428604"/>
            <a:ext cx="9215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Тверская область Калининский район </a:t>
            </a:r>
          </a:p>
          <a:p>
            <a:pPr algn="ctr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 «Оршинский детский сад»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6050" y="5072074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Разработал: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старший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Логунова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Е.А.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Выступает: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Логунова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Е.А. высшая категория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https://geekexpress.com/storage/magazine_posts/KenSATE6cMNSaTElzSbjrolBfHtt1Kuls8qgsJOK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497194"/>
            <a:ext cx="3646101" cy="792696"/>
          </a:xfrm>
        </p:spPr>
        <p:txBody>
          <a:bodyPr>
            <a:noAutofit/>
          </a:bodyPr>
          <a:lstStyle/>
          <a:p>
            <a:pPr algn="ctr"/>
            <a:r>
              <a:rPr lang="ru-RU" sz="1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познакомились с принципом работы </a:t>
            </a:r>
            <a:r>
              <a:rPr lang="ru-RU" sz="14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Микибота</a:t>
            </a:r>
            <a:r>
              <a:rPr lang="ru-RU" sz="1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 а также с понятием последовательность действий и алгоритм.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Содержимое 6" descr="20201218_07345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 contrast="30000"/>
          </a:blip>
          <a:srcRect l="6448" t="4942" b="4887"/>
          <a:stretch>
            <a:fillRect/>
          </a:stretch>
        </p:blipFill>
        <p:spPr>
          <a:xfrm>
            <a:off x="1187624" y="1378902"/>
            <a:ext cx="3646101" cy="2635736"/>
          </a:xfrm>
          <a:prstGeom prst="rect">
            <a:avLst/>
          </a:prstGeom>
          <a:ln w="190500" cap="sq">
            <a:solidFill>
              <a:schemeClr val="bg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547664" y="47642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2800" dirty="0" smtClean="0"/>
              <a:t>РАБОТА С ДОШКОЛЬНИКАМИ</a:t>
            </a:r>
            <a:endParaRPr lang="ru-RU" sz="2800" dirty="0"/>
          </a:p>
        </p:txBody>
      </p:sp>
      <p:pic>
        <p:nvPicPr>
          <p:cNvPr id="5" name="Содержимое 3" descr="20201112_094403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rcRect l="9493" r="10491"/>
          <a:stretch>
            <a:fillRect/>
          </a:stretch>
        </p:blipFill>
        <p:spPr>
          <a:xfrm rot="5400000">
            <a:off x="5278258" y="1439707"/>
            <a:ext cx="2735695" cy="2564036"/>
          </a:xfrm>
          <a:prstGeom prst="rect">
            <a:avLst/>
          </a:prstGeom>
          <a:ln w="190500" cap="sq">
            <a:solidFill>
              <a:schemeClr val="bg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5313956" y="4344248"/>
            <a:ext cx="26642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 2"/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познакомились с терминами «робот», «программист», «программа». </a:t>
            </a:r>
          </a:p>
          <a:p>
            <a:pPr algn="ctr">
              <a:buFont typeface="Wingdings 2"/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У них сформировался навык задания команд и проверки их выполнения.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80934" y="-33218"/>
            <a:ext cx="8183880" cy="1669936"/>
          </a:xfrm>
        </p:spPr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Научились составлять циклы действий, воспитали навыки концентрации внимания. А также научились создавать программы для новых целей и задач.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20210112_1631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952484"/>
            <a:ext cx="2681813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Содержимое 5" descr="20210112_163730.jpg"/>
          <p:cNvPicPr>
            <a:picLocks noChangeAspect="1"/>
          </p:cNvPicPr>
          <p:nvPr/>
        </p:nvPicPr>
        <p:blipFill>
          <a:blip r:embed="rId3" cstate="print"/>
          <a:srcRect b="8428"/>
          <a:stretch>
            <a:fillRect/>
          </a:stretch>
        </p:blipFill>
        <p:spPr>
          <a:xfrm>
            <a:off x="1763688" y="1952484"/>
            <a:ext cx="2689873" cy="3420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470" y="188640"/>
            <a:ext cx="8183880" cy="1584176"/>
          </a:xfrm>
        </p:spPr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У детей сформировалось умение определять задачу, находить её решение, менять условие задачи, менять решение задачи, программировать движение по лабиринту.</a:t>
            </a:r>
            <a:endParaRPr lang="ru-RU" sz="2400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20210113_094918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5313" t="11531" r="5118" b="12901"/>
          <a:stretch/>
        </p:blipFill>
        <p:spPr>
          <a:xfrm>
            <a:off x="520688" y="2162135"/>
            <a:ext cx="2520281" cy="2929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20210113_095442.jpg"/>
          <p:cNvPicPr>
            <a:picLocks noChangeAspect="1"/>
          </p:cNvPicPr>
          <p:nvPr/>
        </p:nvPicPr>
        <p:blipFill rotWithShape="1">
          <a:blip r:embed="rId4" cstate="print"/>
          <a:srcRect t="7211" b="8058"/>
          <a:stretch/>
        </p:blipFill>
        <p:spPr>
          <a:xfrm>
            <a:off x="3136259" y="1934809"/>
            <a:ext cx="2718302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20210113_100141.jpg"/>
          <p:cNvPicPr>
            <a:picLocks noChangeAspect="1"/>
          </p:cNvPicPr>
          <p:nvPr/>
        </p:nvPicPr>
        <p:blipFill>
          <a:blip r:embed="rId5" cstate="print"/>
          <a:srcRect b="20790"/>
          <a:stretch>
            <a:fillRect/>
          </a:stretch>
        </p:blipFill>
        <p:spPr>
          <a:xfrm>
            <a:off x="5930989" y="2114829"/>
            <a:ext cx="2680661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-71462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Основы математики и теории вероятности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Научились распознавать геометрические фигуры, сравнивать числа, программировать выбор цвета, геометрической фигуры, числа больше/меньше. Проводили исследования вероятности событий, определение всех возможных вариантов, с большей вероятностью подходящих для заданных условий.</a:t>
            </a:r>
          </a:p>
        </p:txBody>
      </p:sp>
      <p:pic>
        <p:nvPicPr>
          <p:cNvPr id="3" name="Рисунок 2" descr="C:\Users\алексей\Desktop\Новая папка\20210323_1611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87624" y="2444661"/>
            <a:ext cx="3528392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C:\Users\алексей\Desktop\Новая папка\20210323_1611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228637"/>
            <a:ext cx="2952328" cy="351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76386"/>
            <a:ext cx="5161166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Дети научились читать детские карты, распознавать условные обозначения, масштабировать, копировать и составлять карты, прокладывать маршрут.</a:t>
            </a:r>
          </a:p>
        </p:txBody>
      </p:sp>
      <p:pic>
        <p:nvPicPr>
          <p:cNvPr id="4" name="Рисунок 3" descr="C:\Users\алексей\Desktop\Новая папка\20211124_1619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1139" y="617752"/>
            <a:ext cx="2448272" cy="1946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алексей\Desktop\Новая папка\20211208_1601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511" y="2756028"/>
            <a:ext cx="4190900" cy="3185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алексей\Desktop\Новая папка\20211210_16465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00161" y="2819867"/>
            <a:ext cx="3213211" cy="2702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928617" y="-35489"/>
            <a:ext cx="5190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Основы картографии и астрономии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лексей\Desktop\Новая папка\20211214_1547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2980" y="2564904"/>
            <a:ext cx="2399084" cy="3024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алексей\Desktop\Новая папка\20211222_1558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034" y="620688"/>
            <a:ext cx="2970584" cy="24392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алексей\Desktop\Новая папка\20211222_1554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8314" y="760316"/>
            <a:ext cx="2519412" cy="2643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385535" y="744881"/>
            <a:ext cx="26642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детей систематизировались и обогатились познания о планетах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Солнечной системы.</a:t>
            </a:r>
          </a:p>
        </p:txBody>
      </p:sp>
      <p:pic>
        <p:nvPicPr>
          <p:cNvPr id="8" name="Рисунок 7" descr="C:\Users\алексей\Desktop\Новая папка\20211214_163757.jpg"/>
          <p:cNvPicPr/>
          <p:nvPr/>
        </p:nvPicPr>
        <p:blipFill>
          <a:blip r:embed="rId5" cstate="print"/>
          <a:srcRect t="10336" b="6977"/>
          <a:stretch>
            <a:fillRect/>
          </a:stretch>
        </p:blipFill>
        <p:spPr bwMode="auto">
          <a:xfrm>
            <a:off x="428378" y="3437580"/>
            <a:ext cx="2963440" cy="2475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Users\алексей\Desktop\Новая папка\20211222_153457.jpg"/>
          <p:cNvPicPr/>
          <p:nvPr/>
        </p:nvPicPr>
        <p:blipFill>
          <a:blip r:embed="rId6" cstate="print"/>
          <a:srcRect t="14706"/>
          <a:stretch>
            <a:fillRect/>
          </a:stretch>
        </p:blipFill>
        <p:spPr bwMode="auto">
          <a:xfrm>
            <a:off x="6027290" y="3617773"/>
            <a:ext cx="2666430" cy="1971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824" y="427027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Проводили исследования по изучению массы, веса, давления, принципа реактивного движения, свойств оптических иллюзий, инерции, гравитации.</a:t>
            </a:r>
          </a:p>
        </p:txBody>
      </p:sp>
      <p:pic>
        <p:nvPicPr>
          <p:cNvPr id="3" name="Рисунок 2" descr="C:\Users\алексей\Desktop\Новая папка\20211214_16144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800" y="1628800"/>
            <a:ext cx="4176464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алексей\Desktop\Новая папка\20211210_154058.jpg"/>
          <p:cNvPicPr/>
          <p:nvPr/>
        </p:nvPicPr>
        <p:blipFill>
          <a:blip r:embed="rId3" cstate="print"/>
          <a:srcRect t="18375" b="20844"/>
          <a:stretch>
            <a:fillRect/>
          </a:stretch>
        </p:blipFill>
        <p:spPr bwMode="auto">
          <a:xfrm>
            <a:off x="4788024" y="1654076"/>
            <a:ext cx="3946252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806489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Основы криптографии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научились распознаванию данных - информации, кодированию/шифрованию; кодированию/раскодированию объектов.</a:t>
            </a:r>
          </a:p>
        </p:txBody>
      </p:sp>
      <p:pic>
        <p:nvPicPr>
          <p:cNvPr id="3" name="Рисунок 2" descr="C:\Users\алексей\Desktop\Новая папка\20220216_154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75556" y="2024846"/>
            <a:ext cx="3744416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C:\Users\алексей\Desktop\Новая папка\20220316_1520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844826"/>
            <a:ext cx="4320480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0596" y="954167"/>
            <a:ext cx="19522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Шифрованию/дешифрованию объектов шифром замены, сдвига, с помощью зеркала, книги, решетки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Кардано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 descr="C:\Users\алексей\Desktop\Новая папка\20220316_1521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357" y="322073"/>
            <a:ext cx="3365152" cy="2559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C:\Users\алексей\Desktop\Новая папка\20220316_1526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66521" y="2914328"/>
            <a:ext cx="3168352" cy="3310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алексей\Desktop\Новая папка\20220413_1528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8440" y="3314476"/>
            <a:ext cx="2678016" cy="2839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алексей\Desktop\Новая папка\20220330_1553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2159" y="3348508"/>
            <a:ext cx="2154355" cy="2805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алексей\Desktop\Новая папка\20220427_15153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859282" y="389305"/>
            <a:ext cx="2884406" cy="2749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23344" y="529271"/>
            <a:ext cx="28803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исследований по изучению строения человеческого уха, движения звуковой волны, свойств ребер жесткости</a:t>
            </a:r>
          </a:p>
        </p:txBody>
      </p:sp>
      <p:pic>
        <p:nvPicPr>
          <p:cNvPr id="4" name="Рисунок 3" descr="C:\Users\алексей\Desktop\Новая папка\20220302_154916.jpg"/>
          <p:cNvPicPr/>
          <p:nvPr/>
        </p:nvPicPr>
        <p:blipFill>
          <a:blip r:embed="rId2" cstate="print"/>
          <a:srcRect b="20290"/>
          <a:stretch>
            <a:fillRect/>
          </a:stretch>
        </p:blipFill>
        <p:spPr bwMode="auto">
          <a:xfrm>
            <a:off x="401979" y="424668"/>
            <a:ext cx="2805000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алексей\Desktop\Новая папка\20220302_1528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253296"/>
            <a:ext cx="3611996" cy="287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алексей\Desktop\Новая папка\20211013_1629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1295" y="3211308"/>
            <a:ext cx="2165684" cy="295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алексей\Desktop\Новая папка\20220511_160235.jpg"/>
          <p:cNvPicPr/>
          <p:nvPr/>
        </p:nvPicPr>
        <p:blipFill>
          <a:blip r:embed="rId5" cstate="print"/>
          <a:srcRect b="12978"/>
          <a:stretch>
            <a:fillRect/>
          </a:stretch>
        </p:blipFill>
        <p:spPr bwMode="auto">
          <a:xfrm>
            <a:off x="6156176" y="498964"/>
            <a:ext cx="2700300" cy="2515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604448" cy="4187952"/>
          </a:xfrm>
        </p:spPr>
        <p:txBody>
          <a:bodyPr>
            <a:normAutofit/>
          </a:bodyPr>
          <a:lstStyle/>
          <a:p>
            <a:pPr marL="347472" lvl="1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Современный мир ставит перед образованием не простые задачи: учиться должно быть интересно, знание должно быть применимым на практике, обучение должно проходить в занимательной форме. Одной из таких современных технологий в образовании является «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образование».</a:t>
            </a:r>
          </a:p>
          <a:p>
            <a:pPr marL="347472" lvl="1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Внедрение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ДОУ – это новый маршрут конструирования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пространства дошкольного учреждения, позволяющий создать модернизированную развивающую среду с минимальными затратами и максимальной отдачей.</a:t>
            </a:r>
          </a:p>
          <a:p>
            <a:pPr marL="841248" lvl="3" indent="0" algn="just">
              <a:buNone/>
            </a:pPr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472" lvl="1" indent="0" algn="just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-99392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АКТУАЛЬНОСТЬ</a:t>
            </a:r>
            <a:endParaRPr lang="ru-RU" sz="2800" dirty="0"/>
          </a:p>
        </p:txBody>
      </p:sp>
      <p:pic>
        <p:nvPicPr>
          <p:cNvPr id="5" name="Рисунок 4" descr="C:\Users\алексей\Desktop\Новая папка\20210323_1611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59532" y="3344641"/>
            <a:ext cx="2448271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алексей\Desktop\Новая папка\20220216_1540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365501" y="3387802"/>
            <a:ext cx="2390578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алексей\Desktop\Новая папка\20211013_1636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9857" y="3172297"/>
            <a:ext cx="1800200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8"/>
          <a:stretch/>
        </p:blipFill>
        <p:spPr>
          <a:xfrm>
            <a:off x="6649404" y="3172297"/>
            <a:ext cx="1946042" cy="2390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20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2699792" y="332656"/>
            <a:ext cx="8183880" cy="105156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ПОСОБИЯ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58275"/>
              </p:ext>
            </p:extLst>
          </p:nvPr>
        </p:nvGraphicFramePr>
        <p:xfrm>
          <a:off x="369704" y="2304167"/>
          <a:ext cx="8424936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36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программирования</a:t>
                      </a:r>
                    </a:p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математики и теории вероятности</a:t>
                      </a:r>
                    </a:p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картографии и астрономии</a:t>
                      </a:r>
                    </a:p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чтения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криптографии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главных стратегических направления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построение на основе математической логики;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реализация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серии междисциплинарных проектов;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сюжетно – ролевые формы изучения материала.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980728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состоит из 100 занятий по пяти программам. Все программы, кроме «Основы чтения», реализуются последовательно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Программа «Основы чтения» реализуется последовательно с первыми тремя программами.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189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43608" y="332656"/>
            <a:ext cx="7632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ПРОГРАМИРОВАНИЯ</a:t>
            </a:r>
          </a:p>
          <a:p>
            <a:pPr algn="ctr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698108"/>
              </p:ext>
            </p:extLst>
          </p:nvPr>
        </p:nvGraphicFramePr>
        <p:xfrm>
          <a:off x="392110" y="2492896"/>
          <a:ext cx="828434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Освоение понятий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Освоение навыков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Основы чтения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014008"/>
              </p:ext>
            </p:extLst>
          </p:nvPr>
        </p:nvGraphicFramePr>
        <p:xfrm>
          <a:off x="389648" y="3140968"/>
          <a:ext cx="8286808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2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Робот, программирование, команда, пошаговое программирование, последовательность действий, алгоритм,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цикл.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Верно/неверно, числа от 0 до 7.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город (структура), деревня  (структура), рыбалка (структура), праздник (структура), конкурс (структура), соревнование (структура), экзамен (структура)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Управление роботом, составление последовательности действий.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Программирование, пошаговая последовательность действий, цикл/цикла в цикле, с условием выбора.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Целепологание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поиск решений, анализ результатов, поиск альтернативных вариантов решения.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Синтез творческого и инженерного мышления.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Самостоятельное принятие решений и совместная деятельность.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слов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727989"/>
              </p:ext>
            </p:extLst>
          </p:nvPr>
        </p:nvGraphicFramePr>
        <p:xfrm>
          <a:off x="431540" y="836712"/>
          <a:ext cx="828092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ТВОРЧЕСТВО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STEAM -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973801"/>
              </p:ext>
            </p:extLst>
          </p:nvPr>
        </p:nvGraphicFramePr>
        <p:xfrm>
          <a:off x="431539" y="1484784"/>
          <a:ext cx="828092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30%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30%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40%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189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332656"/>
            <a:ext cx="83529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МАТЕМАТИКЕ И ТЕОРИИ ВЕРОЯТНОСТИ</a:t>
            </a:r>
          </a:p>
          <a:p>
            <a:pPr algn="ctr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453529"/>
              </p:ext>
            </p:extLst>
          </p:nvPr>
        </p:nvGraphicFramePr>
        <p:xfrm>
          <a:off x="339180" y="2385755"/>
          <a:ext cx="8428362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6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Освоение понятий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Освоение навыков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Основы чтения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727989"/>
              </p:ext>
            </p:extLst>
          </p:nvPr>
        </p:nvGraphicFramePr>
        <p:xfrm>
          <a:off x="431540" y="836712"/>
          <a:ext cx="828092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ТВОРЧЕСТВО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STEAM -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127914"/>
              </p:ext>
            </p:extLst>
          </p:nvPr>
        </p:nvGraphicFramePr>
        <p:xfrm>
          <a:off x="431539" y="1484784"/>
          <a:ext cx="828092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72%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27%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027121"/>
              </p:ext>
            </p:extLst>
          </p:nvPr>
        </p:nvGraphicFramePr>
        <p:xfrm>
          <a:off x="323528" y="2996952"/>
          <a:ext cx="8430823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6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Геометрические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фигуры (круг, квадрат, треугольник).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Цвет первичный/вторичный,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хроматический\ахроматический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Больше/меньше,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быстрее\дольше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числа от 0 до 10,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четные\нечётные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, сложение,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вычетание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последовательность по возрастанию/убыванию.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Теория вероятности,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невозможное\маловероятное\случайно\более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вероятное \достоверное событие.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Голосование, выбор,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дрес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-код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Распознавание геометрических фигур.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Сложение, вычитание, сравнение чисел, построение последовательности чисел: возрастающей/ убывающей.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Програмирование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выбора цвета, геометрической фигуры, числа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большего\меньшего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ближнего/дальнего предмета.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Проведение исследований вероятности событий, определение всех возможных вариантов, с большей вероятностью подходящих для заданных условий.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слова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937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332656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КАРТОГРАФИИ И АСТРОНОМИИ</a:t>
            </a:r>
          </a:p>
          <a:p>
            <a:pPr algn="ctr"/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691032"/>
              </p:ext>
            </p:extLst>
          </p:nvPr>
        </p:nvGraphicFramePr>
        <p:xfrm>
          <a:off x="323528" y="2169126"/>
          <a:ext cx="849694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1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Освоение понятий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Освоение навыков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Основы чтения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202701"/>
              </p:ext>
            </p:extLst>
          </p:nvPr>
        </p:nvGraphicFramePr>
        <p:xfrm>
          <a:off x="406128" y="764704"/>
          <a:ext cx="828092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ТВОРЧЕСТВО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STEAM -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992175"/>
              </p:ext>
            </p:extLst>
          </p:nvPr>
        </p:nvGraphicFramePr>
        <p:xfrm>
          <a:off x="422895" y="1412776"/>
          <a:ext cx="828092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44%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14%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42%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808916"/>
              </p:ext>
            </p:extLst>
          </p:nvPr>
        </p:nvGraphicFramePr>
        <p:xfrm>
          <a:off x="323528" y="2636912"/>
          <a:ext cx="8424936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7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9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Спереди\сзади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слева/справа, </a:t>
                      </a:r>
                      <a:r>
                        <a:rPr lang="ru-RU" sz="15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ближе\дальше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выше/ниже, относительно </a:t>
                      </a:r>
                      <a:r>
                        <a:rPr lang="ru-RU" sz="15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меня\относительно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другого объекта.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Карта, картография, условные обозначения,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масштаб, глобус.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Географические объекты, город, страна, остров, материки, адрес.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Космос, вселенная, звезда, планета, экзопланета, Солнечная система и её планеты, строение планеты, орбита.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Космические посадочные модули.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Гипотеза, давление, реактивное движение, масса, вес, гравитация, амортизация, фракталы, оптическая иллюзия, вулкан, энергия </a:t>
                      </a:r>
                      <a:r>
                        <a:rPr lang="ru-RU" sz="15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кинетическая\потенциальная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4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Определение положения предметов</a:t>
                      </a:r>
                      <a:r>
                        <a:rPr lang="ru-RU" sz="14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пространстве относительно объекта.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Чтение детских карт, распознавание  условных обозначений, масштабирование, копирование и составление карты,</a:t>
                      </a:r>
                      <a:r>
                        <a:rPr lang="ru-RU" sz="14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прокладывание маршрута.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Определение планет солнечной системы, практическое освоение космоса.</a:t>
                      </a:r>
                      <a:endParaRPr lang="ru-RU" sz="14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sz="14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инженерных проектов.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Программирование</a:t>
                      </a:r>
                      <a:r>
                        <a:rPr lang="ru-RU" sz="14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серии последовательных заданий.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Проведение исследований по изучению массы, веса, давления, принципа реактивного движения, свойств оптических иллюзий, инерции, гравитации, амортизации, превращения энергии (кинетической и потенциальной).</a:t>
                      </a:r>
                      <a:endParaRPr lang="ru-RU" sz="145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слово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59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332656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  КРИПТОГРАФИИ</a:t>
            </a:r>
          </a:p>
          <a:p>
            <a:pPr algn="ctr"/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909979"/>
              </p:ext>
            </p:extLst>
          </p:nvPr>
        </p:nvGraphicFramePr>
        <p:xfrm>
          <a:off x="323528" y="2169126"/>
          <a:ext cx="8496944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6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Освоение понятий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Освоение навыков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Основы чтения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851365"/>
              </p:ext>
            </p:extLst>
          </p:nvPr>
        </p:nvGraphicFramePr>
        <p:xfrm>
          <a:off x="359532" y="723627"/>
          <a:ext cx="828092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ТВОРЧЕСТВО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STEAM -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643110"/>
              </p:ext>
            </p:extLst>
          </p:nvPr>
        </p:nvGraphicFramePr>
        <p:xfrm>
          <a:off x="359531" y="1340768"/>
          <a:ext cx="828092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10%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21%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69%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598244"/>
              </p:ext>
            </p:extLst>
          </p:nvPr>
        </p:nvGraphicFramePr>
        <p:xfrm>
          <a:off x="353120" y="2636912"/>
          <a:ext cx="8467352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4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Информация, набор данных.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Кодирование, шифрование язык жестов, двоичный код, азбука Морзе , коды человека, отпечатки пальцев, дактилоскопия, системы счисления.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Перехват информации, криптография, симпатические чернила, шифрование симметричное/ассиметричное, двойное,  секретный/публичный ключ, шифрование: сдвигом заменой, с зеркалом, книгой, решёткой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Кардано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Звуковая волна, рёбра жёсткости, давление, разложение света, спектроскоп, цепная реакция.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Распознование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данных\информации,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кодирование\шифрования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: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симмитричного\ассимитричного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кодирование\раскодирование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объектов.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Шиффрование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\дешифрование объектов шифром замены, сдвига, с помощью зеркала, книги, решётки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Кардано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Дешифрование двойного шифрования.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Проведение исследований с отпечатками пальцев, симпатическими чернилами.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проведение исследований по изучению строения человеческого уха, движения звуковой волны, свойств рёбер жёсткости, распределения давления, разложения света, работы кинопроектора, цепной реакции.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слово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416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332656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ЧТЕНИЯ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программы</a:t>
            </a:r>
          </a:p>
          <a:p>
            <a:pPr algn="ctr"/>
            <a:endParaRPr lang="ru-RU" sz="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2443535"/>
            <a:ext cx="82089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восприятия информации с помощью зрительных и слуховых анализаторов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4076" y="3212976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адачи: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фотографической памяти (принцип карточек Домен):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логического мышления: с помощью принципа нарастающей трудности демонстрируемые слова подразделяются на различные категории (техника, животные, овощи, фрукты …);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связи между зрительным образом и словом;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идентификации слов к букв алфавита. Подготовка к перспективному изучению букваря.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000022"/>
              </p:ext>
            </p:extLst>
          </p:nvPr>
        </p:nvGraphicFramePr>
        <p:xfrm>
          <a:off x="487152" y="1289825"/>
          <a:ext cx="7992888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6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Идентификация слов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Идентификация 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букв алфавита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722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147421"/>
              </p:ext>
            </p:extLst>
          </p:nvPr>
        </p:nvGraphicFramePr>
        <p:xfrm>
          <a:off x="395536" y="764704"/>
          <a:ext cx="8280920" cy="5867486"/>
        </p:xfrm>
        <a:graphic>
          <a:graphicData uri="http://schemas.openxmlformats.org/drawingml/2006/table">
            <a:tbl>
              <a:tblPr/>
              <a:tblGrid>
                <a:gridCol w="4248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41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Критерии по ФГОС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3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Социально – коммуникативное развитие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4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Усвоение норм и ценностей, принятых в обществе.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Планирует свои действия на основе первичных ценностных представлений о том, что такое «хорошо»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и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что такое «плохо»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0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Развитие общения и взаимодействия ребенка с взрослыми и сверстниками.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Взаимодействует со взрослыми и сверстниками в повседневной жизни и во время осуществления различных видов детской деятельности.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8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Становление самостоятельности, целенаправленности и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саморегуляции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собственных действий.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Способен управлять своим поведением.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3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Развитие социального и эмоционального интеллекта, эмоциональной отзывчивости, сопереживания.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Откликается на эмоции близких людей и друзей.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5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Формирование готовности к совместной деятельности со сверстниками.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Способен изменять стиль общения со взрослыми или сверстником в зависимости от ситуации.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08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Формирование уважительного отношения и чувства принадлежности к своей семье и к обществу детей и взрослых в организации.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Отзывчив и неравнодушен к людям </a:t>
                      </a: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ближайшего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окружения.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966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Формирование позитивных установок к различным видам труда и творчества.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Ценностное отношение к собственному труду, труду других людей и его результатам. Проявляет интерес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к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творчеству: рисованию, лепке, конструированию.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48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Формирование основ безопасного поведения в быту, социуме, природе.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Соблюдает правила поведения в общественных местах (детском саду и др.).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00" marR="487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67544" y="332656"/>
            <a:ext cx="8424936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525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E7801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ПОКАЗАТЕЛИ ДИАГНОСТИКИ</a:t>
            </a:r>
            <a:endParaRPr lang="ru-RU" b="1" dirty="0">
              <a:solidFill>
                <a:srgbClr val="E78019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071998"/>
              </p:ext>
            </p:extLst>
          </p:nvPr>
        </p:nvGraphicFramePr>
        <p:xfrm>
          <a:off x="539552" y="836712"/>
          <a:ext cx="8064896" cy="5343002"/>
        </p:xfrm>
        <a:graphic>
          <a:graphicData uri="http://schemas.openxmlformats.org/drawingml/2006/table">
            <a:tbl>
              <a:tblPr/>
              <a:tblGrid>
                <a:gridCol w="386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2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981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Познавательное развитие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21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Развитие познавательных интересов, любознательности и познавательной мотивации.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Интересуется новыми, неизвестными в окружающем мире (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мир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предметов и вещей, отношений и в своем внутреннем мире).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Формирование познавательных действий, становление сознания.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Может самостоятельно применять усвоенные знания и способы деятельности для решения новых задач, поставленных как взрослыми, так и им самим.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Развитие воображения и творческой активности.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Любит экспериментировать. Способен предложить собственный замысел и воплотить его в рисунке, постройке и др.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Формирование первичных представлений: о себе, других людях; объектах окружающего мира; о свойствах и отношениях объектов окружающего мира; малой родине и Отечестве; о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социокультурных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ценностях нашего народа; о планете земля как общем доме людей; об особенностях ее природы; многообразии стран и народов мира.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Сформированы представления о детском саде, родном городе, Родине. Сформированы представления о себе, семье, об обществе, мире и природе. Сформированы представления о составе семьи, родственных отношениях и взаимосвязях. Сформированы представления об обществе, его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социокультурных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ценностях.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344745"/>
              </p:ext>
            </p:extLst>
          </p:nvPr>
        </p:nvGraphicFramePr>
        <p:xfrm>
          <a:off x="611560" y="620688"/>
          <a:ext cx="7704856" cy="5307515"/>
        </p:xfrm>
        <a:graphic>
          <a:graphicData uri="http://schemas.openxmlformats.org/drawingml/2006/table">
            <a:tbl>
              <a:tblPr/>
              <a:tblGrid>
                <a:gridCol w="3689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4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303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Речевое развитие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02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Владение речью как средством общения и культуры.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Адекватно использует вербальные и невербальные средства общения, владеет диалогической речью и конструктивными способами взаимодействия с детьми и взрослыми (договаривается, обменивается предметами, распределяет действия при сотрудничестве).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64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Обогащение активного словаря, развитие связанной, грамматически правильной диалогической и монологической речи, формирование звуковой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аналитико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– синтетической активности как предпосылки обучения грамоте, развитие речевого творчества.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Все компоненты устной речи (лексическая сторона, грамматический строй и произносительная сторона речи; диалогическая и монологическая форма связанной речи) развиты и используются в различных формах и видах детской деятельности.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472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Знакомство с книжной культурой, детской литературой, понимание на слух текстов различных жанров детской литературы.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Проявляет читательский интерес и потребность в чтении книг.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89057"/>
              </p:ext>
            </p:extLst>
          </p:nvPr>
        </p:nvGraphicFramePr>
        <p:xfrm>
          <a:off x="683568" y="764704"/>
          <a:ext cx="7704856" cy="5081768"/>
        </p:xfrm>
        <a:graphic>
          <a:graphicData uri="http://schemas.openxmlformats.org/drawingml/2006/table">
            <a:tbl>
              <a:tblPr/>
              <a:tblGrid>
                <a:gridCol w="3689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4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904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Художественно – эстетическое развитие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81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Развитие предпосылок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ценностно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– смыслового восприятия и понимания произведений искусства (словесного, музыкального, изобразительного).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Эмоционально и словесно проявляет отношение к произведениям изобразительного искусства, музыкальным произведениям.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81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Становление эстетического отношения к окружающему миру, восприятие музыки, художественной литературы, фольклора.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Испытывает эстетические переживания, передает свое представление о мире на языке искусства.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1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Стимулирование сопереживания персонажам художественных произведений.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Сопереживает персонажам сказок, историй, рассказов.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42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Реализация самостоятельной деятельности детей (изобразительной, конструктивно – модельной, музыкальной и пр.), формирование элементарных представлений о видах искусства.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Проявляет умения и навыки творческой деятельности, интересуется искусством.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6" marR="605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492" y="1988840"/>
            <a:ext cx="8143932" cy="3796385"/>
          </a:xfrm>
        </p:spPr>
        <p:txBody>
          <a:bodyPr>
            <a:normAutofit/>
          </a:bodyPr>
          <a:lstStyle/>
          <a:p>
            <a:pPr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STEAM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– в переводе с английского: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science -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естественные науки;</a:t>
            </a:r>
          </a:p>
          <a:p>
            <a:pPr algn="just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tecnology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технологии;</a:t>
            </a:r>
          </a:p>
          <a:p>
            <a:pPr algn="just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- engineering -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инженерное искусство;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 -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творчество;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mathematics -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математика.</a:t>
            </a:r>
            <a:endParaRPr lang="ru-RU" sz="3000" b="1" dirty="0"/>
          </a:p>
        </p:txBody>
      </p:sp>
      <p:pic>
        <p:nvPicPr>
          <p:cNvPr id="1026" name="Picture 2" descr="https://thumbs.dreamstime.com/b/steam-education-steam-education-framework-education-across-disciplines-science-technology-engineering-arts-mathematics-18242788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" t="949" r="5188" b="9707"/>
          <a:stretch/>
        </p:blipFill>
        <p:spPr bwMode="auto">
          <a:xfrm>
            <a:off x="3203848" y="476672"/>
            <a:ext cx="2952328" cy="163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32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0683352"/>
              </p:ext>
            </p:extLst>
          </p:nvPr>
        </p:nvGraphicFramePr>
        <p:xfrm>
          <a:off x="1000100" y="2000240"/>
          <a:ext cx="7679206" cy="4380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5786" y="142852"/>
            <a:ext cx="8072494" cy="13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год использования </a:t>
            </a:r>
            <a:r>
              <a:rPr lang="ru-RU" sz="2400" b="1" dirty="0" err="1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</a:t>
            </a: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методического пособия «Детская универсальная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STEAM</a:t>
            </a: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–лаборатория»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E7801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1285860"/>
            <a:ext cx="628654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«Основы программирования»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191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0683352"/>
              </p:ext>
            </p:extLst>
          </p:nvPr>
        </p:nvGraphicFramePr>
        <p:xfrm>
          <a:off x="785786" y="2071678"/>
          <a:ext cx="7679206" cy="4380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5786" y="142852"/>
            <a:ext cx="8072494" cy="13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год использования </a:t>
            </a:r>
            <a:r>
              <a:rPr lang="ru-RU" sz="2400" b="1" dirty="0" err="1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</a:t>
            </a: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методического пособия «Детская универсальная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STEAM</a:t>
            </a: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–лаборатория»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E7801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1285860"/>
            <a:ext cx="628654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«Основы математики и теории вероятности»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191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0683352"/>
              </p:ext>
            </p:extLst>
          </p:nvPr>
        </p:nvGraphicFramePr>
        <p:xfrm>
          <a:off x="785786" y="2071678"/>
          <a:ext cx="7679206" cy="4380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5786" y="142852"/>
            <a:ext cx="8072494" cy="13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год использования </a:t>
            </a:r>
            <a:r>
              <a:rPr lang="ru-RU" sz="2400" b="1" dirty="0" err="1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</a:t>
            </a: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методического пособия «Детская универсальная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STEAM</a:t>
            </a: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–лаборатория»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E7801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1285860"/>
            <a:ext cx="628654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«Основы картографии и астрономии»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191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0683352"/>
              </p:ext>
            </p:extLst>
          </p:nvPr>
        </p:nvGraphicFramePr>
        <p:xfrm>
          <a:off x="785786" y="2071678"/>
          <a:ext cx="7679206" cy="4380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5786" y="142852"/>
            <a:ext cx="8072494" cy="13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год использования </a:t>
            </a:r>
            <a:r>
              <a:rPr lang="ru-RU" sz="2400" b="1" dirty="0" err="1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</a:t>
            </a: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методического пособия «Детская универсальная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STEAM</a:t>
            </a:r>
            <a:r>
              <a:rPr lang="ru-RU" sz="2400" b="1" dirty="0" smtClean="0">
                <a:solidFill>
                  <a:srgbClr val="E7801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–лаборатория»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E7801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1285860"/>
            <a:ext cx="628654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«Основы криптографии»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19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-23824"/>
            <a:ext cx="8183880" cy="1051560"/>
          </a:xfrm>
        </p:spPr>
        <p:txBody>
          <a:bodyPr>
            <a:normAutofit/>
          </a:bodyPr>
          <a:lstStyle/>
          <a:p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124744"/>
            <a:ext cx="842493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за технологиями, а будущее технологий за преподавателями нового формата, которые способны выйти за рамки формального подхода к обучению и воспитанию.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 главное, воспитывать следующее поколение успешных экспертов в области науки, технологий, инженерии, математики, языка и анализа, специалистов по кибербезопасности, картографии и астрономии, и начинать это нужно начиная с дошкольного возраста!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286" y="4417953"/>
            <a:ext cx="67874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за внимание!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79390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332656"/>
            <a:ext cx="795109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STEAM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лаборатория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одним из инструментов SТЕМ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направлению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Babyskils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новая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авторская методика, разработанная Екатериной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лександровной  Беляк, основой которой является реализация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проектов.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лаборатория – пособие позволяет конструировать искусственную обучающую среду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lena\Downloads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88840"/>
            <a:ext cx="4548134" cy="2558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usana.ru/files/25614/653/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0" t="21973" r="8473" b="2345"/>
          <a:stretch/>
        </p:blipFill>
        <p:spPr bwMode="auto">
          <a:xfrm>
            <a:off x="539552" y="2786351"/>
            <a:ext cx="1885234" cy="129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ytimg.com/vi/PKmw3rsVQ0U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842138"/>
            <a:ext cx="2112462" cy="118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512547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181818"/>
                </a:solidFill>
                <a:latin typeface="Open Sans"/>
              </a:rPr>
              <a:t>	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бразовательный 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</a:t>
            </a:r>
            <a:r>
              <a:rPr lang="ru-RU" sz="20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 - конструирование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i="0" dirty="0">
              <a:solidFill>
                <a:srgbClr val="18181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144" y="4798189"/>
            <a:ext cx="79928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PT Sans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силу своей педагогической универсальности LEGO - технология служит важнейшим средством развивающего обучения в образовательных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учреждениях.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378002"/>
            <a:ext cx="1637886" cy="21838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8144" y="1268659"/>
            <a:ext cx="7992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онструкторы LEGO являются одними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самых востребованных в мире современных конструкторов, органично сочетающих в себе игру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9" r="14784"/>
          <a:stretch/>
        </p:blipFill>
        <p:spPr>
          <a:xfrm>
            <a:off x="4339063" y="2378002"/>
            <a:ext cx="2072629" cy="217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10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-99392"/>
            <a:ext cx="8183880" cy="105156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ЦЕЛИ И ЗАДАЧИ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52736"/>
            <a:ext cx="78488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программы: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развивать интеллектуальные способности детей дошкольного возраста формируя естественнонаучную картину мира, посредством модулей  STEAM – образования: «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лаборатории» и «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конструирования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Методологический анализ использования Дидактической системы STEAM – образования: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лаборатории»  и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конструирования» в образовательной деятельности дошкольного образовательного учреждения;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условий для внедрения Дидактической системы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лаборатория» - в образовательный процесс дошкольного образовательного учреждения;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Использование дидактической системы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лаборатории»  и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конструирование» в развитии познавательных процессов в условиях дошкольного образования и в рамках реализации основной образовательной программы;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Использование дидактической системы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лаборатория» и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конструирование» в развитии познавательных процессов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Анализ и сопоставление планируемых и полученных результатов применения Дидактической системы 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лаборатория» и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конструирование», как средства формирования естественнонаучной картины мира.</a:t>
            </a: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208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180528" y="260648"/>
            <a:ext cx="9552032" cy="1051560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 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ФОРМЫ  РЕАЛИЗАЦИИ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8780" y="1124744"/>
            <a:ext cx="7969400" cy="4246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4457700" algn="l"/>
              </a:tabLs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44577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приобретут</a:t>
            </a:r>
            <a:r>
              <a:rPr lang="ru-RU" sz="1600" spc="5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дополнительные</a:t>
            </a:r>
            <a:r>
              <a:rPr lang="ru-RU" sz="1600" spc="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практические</a:t>
            </a:r>
            <a:r>
              <a:rPr lang="ru-RU" sz="1600" spc="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</a:t>
            </a:r>
            <a:r>
              <a:rPr lang="ru-RU" sz="1600" spc="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1600" spc="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умения,</a:t>
            </a:r>
            <a:r>
              <a:rPr lang="ru-RU" sz="1600" spc="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которые</a:t>
            </a:r>
            <a:r>
              <a:rPr lang="ru-RU" sz="1600" spc="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достаточно</a:t>
            </a:r>
            <a:r>
              <a:rPr lang="ru-RU" sz="1600" spc="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востребованы в современной жизни.</a:t>
            </a:r>
            <a:r>
              <a:rPr lang="ru-RU" sz="1600" spc="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spc="5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4577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Увлекательные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 в виде игр позволят раскрыть</a:t>
            </a:r>
            <a:r>
              <a:rPr lang="ru-RU" sz="1600" spc="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творческий</a:t>
            </a:r>
            <a:r>
              <a:rPr lang="ru-RU" sz="1600" spc="5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потенциал</a:t>
            </a:r>
            <a:r>
              <a:rPr lang="ru-RU" sz="16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ребенка.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4577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проведенные с дошкольниками с применением STEM технологий, будут вызывать интерес и огромное удовольствие для детей и позволят проявлять самостоятельность, инициативу научат делать свой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выбор.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4577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участвующие в инновационной программе, овладеют методикой работы с STEAM пособиями, повысят педагогическую компетентность в вопросах организации образовательной деятельности на современном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уровне.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4577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Будет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осуществлено организованное взаимодействие - социальное партнерство по применению SТЕМ образования.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4577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Обобщен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распространен опыт практического внедрения STEM технологии на семинарах, конференциях для педагогической общественности, в виде публикаций в СМИ, печатных изданиях. </a:t>
            </a:r>
          </a:p>
          <a:p>
            <a:pPr marL="270510" indent="179070" algn="just"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83568" y="5186625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реализации: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кружковая работа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32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-33899"/>
            <a:ext cx="8183880" cy="105156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НАШИ ПЕРВЫЕ ШАГИ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381326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STEAM - технологий в своей работе мы начали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приобретения и использования конструкторов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LEGO.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12958"/>
            <a:ext cx="4340529" cy="32553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103993"/>
            <a:ext cx="2448272" cy="32643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42712" y="1028537"/>
            <a:ext cx="8064896" cy="352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3560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tildacdn.com/tild3836-3231-4735-a630-326565663566/Steam_la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" t="24335" r="11081" b="10768"/>
          <a:stretch/>
        </p:blipFill>
        <p:spPr bwMode="auto">
          <a:xfrm>
            <a:off x="568491" y="1017485"/>
            <a:ext cx="2521989" cy="146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Содержимое 5" descr="20210110_170430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 l="3462" t="4463" b="6154"/>
          <a:stretch>
            <a:fillRect/>
          </a:stretch>
        </p:blipFill>
        <p:spPr>
          <a:xfrm>
            <a:off x="568491" y="2669873"/>
            <a:ext cx="2469762" cy="1510708"/>
          </a:xfrm>
          <a:ln w="38100">
            <a:solidFill>
              <a:srgbClr val="002060"/>
            </a:solidFill>
          </a:ln>
        </p:spPr>
      </p:pic>
      <p:pic>
        <p:nvPicPr>
          <p:cNvPr id="9" name="Picture 5" descr="C:\Users\lena\Downloads\im1021782.jpg"/>
          <p:cNvPicPr>
            <a:picLocks noChangeAspect="1" noChangeArrowheads="1"/>
          </p:cNvPicPr>
          <p:nvPr/>
        </p:nvPicPr>
        <p:blipFill>
          <a:blip r:embed="rId4" cstate="print"/>
          <a:srcRect l="11428" t="11428" r="13571" b="17857"/>
          <a:stretch>
            <a:fillRect/>
          </a:stretch>
        </p:blipFill>
        <p:spPr bwMode="auto">
          <a:xfrm>
            <a:off x="3773139" y="1052736"/>
            <a:ext cx="1524355" cy="1437249"/>
          </a:xfrm>
          <a:prstGeom prst="rect">
            <a:avLst/>
          </a:prstGeom>
          <a:noFill/>
        </p:spPr>
      </p:pic>
      <p:pic>
        <p:nvPicPr>
          <p:cNvPr id="10" name="Рисунок 9" descr="20210120_222234.jpg"/>
          <p:cNvPicPr>
            <a:picLocks noChangeAspect="1"/>
          </p:cNvPicPr>
          <p:nvPr/>
        </p:nvPicPr>
        <p:blipFill>
          <a:blip r:embed="rId5" cstate="print"/>
          <a:srcRect t="24199" b="17850"/>
          <a:stretch>
            <a:fillRect/>
          </a:stretch>
        </p:blipFill>
        <p:spPr>
          <a:xfrm>
            <a:off x="568491" y="4391421"/>
            <a:ext cx="2450402" cy="142454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1" name="Рисунок 10" descr="20210120_221926.jpg"/>
          <p:cNvPicPr>
            <a:picLocks noChangeAspect="1"/>
          </p:cNvPicPr>
          <p:nvPr/>
        </p:nvPicPr>
        <p:blipFill>
          <a:blip r:embed="rId6" cstate="print"/>
          <a:srcRect t="23239" r="792" b="14652"/>
          <a:stretch>
            <a:fillRect/>
          </a:stretch>
        </p:blipFill>
        <p:spPr>
          <a:xfrm>
            <a:off x="5972386" y="1062495"/>
            <a:ext cx="2577239" cy="142192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2" name="Содержимое 6" descr="20210112_130454.jpg"/>
          <p:cNvPicPr>
            <a:picLocks noGrp="1" noChangeAspect="1"/>
          </p:cNvPicPr>
          <p:nvPr>
            <p:ph idx="1"/>
          </p:nvPr>
        </p:nvPicPr>
        <p:blipFill>
          <a:blip r:embed="rId7" cstate="print">
            <a:lum bright="-20000"/>
          </a:blip>
          <a:srcRect l="3684" t="21747" r="1671" b="18598"/>
          <a:stretch>
            <a:fillRect/>
          </a:stretch>
        </p:blipFill>
        <p:spPr>
          <a:xfrm>
            <a:off x="5972386" y="2624182"/>
            <a:ext cx="2577239" cy="155639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3" name="Рисунок 12" descr="20210112_130731.jpg"/>
          <p:cNvPicPr>
            <a:picLocks noChangeAspect="1"/>
          </p:cNvPicPr>
          <p:nvPr/>
        </p:nvPicPr>
        <p:blipFill>
          <a:blip r:embed="rId8" cstate="print">
            <a:lum bright="-10000"/>
          </a:blip>
          <a:srcRect l="980" t="16400" r="1963" b="24824"/>
          <a:stretch>
            <a:fillRect/>
          </a:stretch>
        </p:blipFill>
        <p:spPr>
          <a:xfrm>
            <a:off x="6012158" y="4310805"/>
            <a:ext cx="2577239" cy="145451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502868" y="447530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риобрели «Детскую универсальную </a:t>
            </a:r>
            <a:r>
              <a:rPr lang="en-US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STEAM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лабораторию.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Содержимое 8" descr="20210112_163015.jpg"/>
          <p:cNvPicPr>
            <a:picLocks noChangeAspect="1"/>
          </p:cNvPicPr>
          <p:nvPr/>
        </p:nvPicPr>
        <p:blipFill>
          <a:blip r:embed="rId9" cstate="print"/>
          <a:srcRect t="4787" r="9559" b="5851"/>
          <a:stretch>
            <a:fillRect/>
          </a:stretch>
        </p:blipFill>
        <p:spPr>
          <a:xfrm>
            <a:off x="3495566" y="2869916"/>
            <a:ext cx="2094919" cy="2621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773139" y="5491245"/>
            <a:ext cx="2122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504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Аспект">
    <a:maj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ajorFont>
    <a:min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inorFont>
  </a:fontScheme>
  <a:fmtScheme name="Аспект">
    <a:fillStyleLst>
      <a:solidFill>
        <a:schemeClr val="phClr"/>
      </a:solidFill>
      <a:gradFill rotWithShape="1">
        <a:gsLst>
          <a:gs pos="0">
            <a:schemeClr val="phClr">
              <a:tint val="65000"/>
              <a:satMod val="270000"/>
            </a:schemeClr>
          </a:gs>
          <a:gs pos="25000">
            <a:schemeClr val="phClr">
              <a:tint val="60000"/>
              <a:satMod val="300000"/>
            </a:schemeClr>
          </a:gs>
          <a:gs pos="100000">
            <a:schemeClr val="phClr">
              <a:tint val="29000"/>
              <a:satMod val="40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45000"/>
              <a:satMod val="155000"/>
            </a:schemeClr>
          </a:gs>
          <a:gs pos="60000">
            <a:schemeClr val="phClr">
              <a:shade val="95000"/>
              <a:satMod val="150000"/>
            </a:schemeClr>
          </a:gs>
          <a:gs pos="100000">
            <a:schemeClr val="phClr">
              <a:tint val="87000"/>
              <a:satMod val="2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atMod val="150000"/>
          </a:schemeClr>
        </a:solidFill>
        <a:prstDash val="solid"/>
      </a:ln>
      <a:ln w="425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35000"/>
              <a:satMod val="150000"/>
            </a:schemeClr>
          </a:gs>
          <a:gs pos="45000">
            <a:schemeClr val="phClr">
              <a:shade val="68000"/>
              <a:satMod val="155000"/>
            </a:schemeClr>
          </a:gs>
          <a:gs pos="100000">
            <a:schemeClr val="phClr">
              <a:tint val="70000"/>
              <a:satMod val="175000"/>
            </a:schemeClr>
          </a:gs>
        </a:gsLst>
        <a:lin ang="16200000" scaled="0"/>
      </a:gradFill>
      <a:blipFill>
        <a:blip xmlns:r="http://schemas.openxmlformats.org/officeDocument/2006/relationships" r:embed="rId1">
          <a:duotone>
            <a:schemeClr val="phClr">
              <a:shade val="800"/>
              <a:satMod val="150000"/>
            </a:schemeClr>
            <a:schemeClr val="phClr">
              <a:tint val="80000"/>
              <a:satMod val="150000"/>
            </a:schemeClr>
          </a:duotone>
        </a:blip>
        <a:tile tx="0" ty="0" sx="75000" sy="75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Аспект">
    <a:maj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ajorFont>
    <a:min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inorFont>
  </a:fontScheme>
  <a:fmtScheme name="Аспект">
    <a:fillStyleLst>
      <a:solidFill>
        <a:schemeClr val="phClr"/>
      </a:solidFill>
      <a:gradFill rotWithShape="1">
        <a:gsLst>
          <a:gs pos="0">
            <a:schemeClr val="phClr">
              <a:tint val="65000"/>
              <a:satMod val="270000"/>
            </a:schemeClr>
          </a:gs>
          <a:gs pos="25000">
            <a:schemeClr val="phClr">
              <a:tint val="60000"/>
              <a:satMod val="300000"/>
            </a:schemeClr>
          </a:gs>
          <a:gs pos="100000">
            <a:schemeClr val="phClr">
              <a:tint val="29000"/>
              <a:satMod val="40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45000"/>
              <a:satMod val="155000"/>
            </a:schemeClr>
          </a:gs>
          <a:gs pos="60000">
            <a:schemeClr val="phClr">
              <a:shade val="95000"/>
              <a:satMod val="150000"/>
            </a:schemeClr>
          </a:gs>
          <a:gs pos="100000">
            <a:schemeClr val="phClr">
              <a:tint val="87000"/>
              <a:satMod val="2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atMod val="150000"/>
          </a:schemeClr>
        </a:solidFill>
        <a:prstDash val="solid"/>
      </a:ln>
      <a:ln w="425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35000"/>
              <a:satMod val="150000"/>
            </a:schemeClr>
          </a:gs>
          <a:gs pos="45000">
            <a:schemeClr val="phClr">
              <a:shade val="68000"/>
              <a:satMod val="155000"/>
            </a:schemeClr>
          </a:gs>
          <a:gs pos="100000">
            <a:schemeClr val="phClr">
              <a:tint val="70000"/>
              <a:satMod val="175000"/>
            </a:schemeClr>
          </a:gs>
        </a:gsLst>
        <a:lin ang="16200000" scaled="0"/>
      </a:gradFill>
      <a:blipFill>
        <a:blip xmlns:r="http://schemas.openxmlformats.org/officeDocument/2006/relationships" r:embed="rId1">
          <a:duotone>
            <a:schemeClr val="phClr">
              <a:shade val="800"/>
              <a:satMod val="150000"/>
            </a:schemeClr>
            <a:schemeClr val="phClr">
              <a:tint val="80000"/>
              <a:satMod val="150000"/>
            </a:schemeClr>
          </a:duotone>
        </a:blip>
        <a:tile tx="0" ty="0" sx="75000" sy="75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Аспект">
    <a:maj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ajorFont>
    <a:min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inorFont>
  </a:fontScheme>
  <a:fmtScheme name="Аспект">
    <a:fillStyleLst>
      <a:solidFill>
        <a:schemeClr val="phClr"/>
      </a:solidFill>
      <a:gradFill rotWithShape="1">
        <a:gsLst>
          <a:gs pos="0">
            <a:schemeClr val="phClr">
              <a:tint val="65000"/>
              <a:satMod val="270000"/>
            </a:schemeClr>
          </a:gs>
          <a:gs pos="25000">
            <a:schemeClr val="phClr">
              <a:tint val="60000"/>
              <a:satMod val="300000"/>
            </a:schemeClr>
          </a:gs>
          <a:gs pos="100000">
            <a:schemeClr val="phClr">
              <a:tint val="29000"/>
              <a:satMod val="40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45000"/>
              <a:satMod val="155000"/>
            </a:schemeClr>
          </a:gs>
          <a:gs pos="60000">
            <a:schemeClr val="phClr">
              <a:shade val="95000"/>
              <a:satMod val="150000"/>
            </a:schemeClr>
          </a:gs>
          <a:gs pos="100000">
            <a:schemeClr val="phClr">
              <a:tint val="87000"/>
              <a:satMod val="2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atMod val="150000"/>
          </a:schemeClr>
        </a:solidFill>
        <a:prstDash val="solid"/>
      </a:ln>
      <a:ln w="425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35000"/>
              <a:satMod val="150000"/>
            </a:schemeClr>
          </a:gs>
          <a:gs pos="45000">
            <a:schemeClr val="phClr">
              <a:shade val="68000"/>
              <a:satMod val="155000"/>
            </a:schemeClr>
          </a:gs>
          <a:gs pos="100000">
            <a:schemeClr val="phClr">
              <a:tint val="70000"/>
              <a:satMod val="175000"/>
            </a:schemeClr>
          </a:gs>
        </a:gsLst>
        <a:lin ang="16200000" scaled="0"/>
      </a:gradFill>
      <a:blipFill>
        <a:blip xmlns:r="http://schemas.openxmlformats.org/officeDocument/2006/relationships" r:embed="rId1">
          <a:duotone>
            <a:schemeClr val="phClr">
              <a:shade val="800"/>
              <a:satMod val="150000"/>
            </a:schemeClr>
            <a:schemeClr val="phClr">
              <a:tint val="80000"/>
              <a:satMod val="150000"/>
            </a:schemeClr>
          </a:duotone>
        </a:blip>
        <a:tile tx="0" ty="0" sx="75000" sy="7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1596</TotalTime>
  <Words>2059</Words>
  <Application>Microsoft Office PowerPoint</Application>
  <PresentationFormat>Экран (4:3)</PresentationFormat>
  <Paragraphs>285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Calibri</vt:lpstr>
      <vt:lpstr>Open Sans</vt:lpstr>
      <vt:lpstr>PT Sans</vt:lpstr>
      <vt:lpstr>Times New Roman</vt:lpstr>
      <vt:lpstr>Verdana</vt:lpstr>
      <vt:lpstr>Wingdings 2</vt:lpstr>
      <vt:lpstr>Аспект</vt:lpstr>
      <vt:lpstr>«Внедрение  STEAM – образования в ДОУ»</vt:lpstr>
      <vt:lpstr>АКТУАЛЬНОСТЬ</vt:lpstr>
      <vt:lpstr>Презентация PowerPoint</vt:lpstr>
      <vt:lpstr>Презентация PowerPoint</vt:lpstr>
      <vt:lpstr>Презентация PowerPoint</vt:lpstr>
      <vt:lpstr>ЦЕЛИ И ЗАДАЧИ</vt:lpstr>
      <vt:lpstr>ПРАКТИЧЕСКАЯ ЗНАЧИМОСТЬ ПРОГРАММЫ   И ФОРМЫ  РЕАЛИЗАЦИИ</vt:lpstr>
      <vt:lpstr>НАШИ ПЕРВЫЕ ШАГИ</vt:lpstr>
      <vt:lpstr>Презентация PowerPoint</vt:lpstr>
      <vt:lpstr>Дети познакомились с принципом работы Микибота,  а также с понятием последовательность действий и алгоритм.</vt:lpstr>
      <vt:lpstr> Научились составлять циклы действий, воспитали навыки концентрации внимания. А также научились создавать программы для новых целей и задач.</vt:lpstr>
      <vt:lpstr> У детей сформировалось умение определять задачу, находить её решение, менять условие задачи, менять решение задачи, программировать движение по лабиринту.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«Детская универсальная  STEAM – лаборатория»</dc:title>
  <dc:creator>алексей</dc:creator>
  <cp:lastModifiedBy>Пользователь</cp:lastModifiedBy>
  <cp:revision>211</cp:revision>
  <dcterms:created xsi:type="dcterms:W3CDTF">2021-01-09T14:37:00Z</dcterms:created>
  <dcterms:modified xsi:type="dcterms:W3CDTF">2023-08-17T11:26:30Z</dcterms:modified>
</cp:coreProperties>
</file>